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28" autoAdjust="0"/>
    <p:restoredTop sz="94488" autoAdjust="0"/>
  </p:normalViewPr>
  <p:slideViewPr>
    <p:cSldViewPr snapToGrid="0" showGuides="1">
      <p:cViewPr varScale="1">
        <p:scale>
          <a:sx n="29" d="100"/>
          <a:sy n="29" d="100"/>
        </p:scale>
        <p:origin x="1200" y="360"/>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1/19/23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57" name="TextBox 56">
            <a:extLst>
              <a:ext uri="{FF2B5EF4-FFF2-40B4-BE49-F238E27FC236}">
                <a16:creationId xmlns:a16="http://schemas.microsoft.com/office/drawing/2014/main" id="{108DBDF6-A90B-D641-9ACC-2BCF992E5944}"/>
              </a:ext>
            </a:extLst>
          </p:cNvPr>
          <p:cNvSpPr txBox="1"/>
          <p:nvPr/>
        </p:nvSpPr>
        <p:spPr>
          <a:xfrm>
            <a:off x="31193491" y="19851928"/>
            <a:ext cx="12023939" cy="4630945"/>
          </a:xfrm>
          <a:prstGeom prst="rect">
            <a:avLst/>
          </a:prstGeom>
          <a:noFill/>
        </p:spPr>
        <p:txBody>
          <a:bodyPr wrap="square" lIns="0" tIns="0" rIns="0" bIns="0" rtlCol="0">
            <a:noAutofit/>
          </a:bodyPr>
          <a:lstStyle/>
          <a:p>
            <a:pPr marL="819150" indent="-450850" algn="just">
              <a:spcAft>
                <a:spcPts val="900"/>
              </a:spcAft>
              <a:buFont typeface="Arial" panose="020B0604020202020204" pitchFamily="34" charset="0"/>
              <a:buChar char="•"/>
            </a:pPr>
            <a:r>
              <a:rPr lang="en-US" sz="3600" dirty="0">
                <a:latin typeface="Arial" panose="020B0604020202020204" pitchFamily="34" charset="0"/>
                <a:cs typeface="Arial" panose="020B0604020202020204" pitchFamily="34" charset="0"/>
              </a:rPr>
              <a:t>Measure these individuals for total body thiamine and lipid content to gain greater insight into prey quality in Alaska marine environments.</a:t>
            </a:r>
          </a:p>
          <a:p>
            <a:pPr marL="819150" indent="-450850" algn="just">
              <a:spcAft>
                <a:spcPts val="900"/>
              </a:spcAft>
              <a:buFont typeface="Arial" panose="020B0604020202020204" pitchFamily="34" charset="0"/>
              <a:buChar char="•"/>
            </a:pPr>
            <a:r>
              <a:rPr lang="en-US" sz="3600" dirty="0">
                <a:latin typeface="Arial" panose="020B0604020202020204" pitchFamily="34" charset="0"/>
                <a:cs typeface="Arial" panose="020B0604020202020204" pitchFamily="34" charset="0"/>
              </a:rPr>
              <a:t>Further investigate the observed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of </a:t>
            </a:r>
            <a:r>
              <a:rPr lang="en-US" sz="3600" dirty="0" err="1">
                <a:latin typeface="Arial" panose="020B0604020202020204" pitchFamily="34" charset="0"/>
                <a:cs typeface="Arial" panose="020B0604020202020204" pitchFamily="34" charset="0"/>
              </a:rPr>
              <a:t>thiaminase</a:t>
            </a:r>
            <a:r>
              <a:rPr lang="en-US" sz="3600" dirty="0">
                <a:latin typeface="Arial" panose="020B0604020202020204" pitchFamily="34" charset="0"/>
                <a:cs typeface="Arial" panose="020B0604020202020204" pitchFamily="34" charset="0"/>
              </a:rPr>
              <a:t> activity within species by analyzing archived individuals and individuals collected in subsequent years.</a:t>
            </a:r>
          </a:p>
          <a:p>
            <a:pPr marL="819150" indent="-450850" algn="just">
              <a:spcAft>
                <a:spcPts val="900"/>
              </a:spcAft>
              <a:buFont typeface="Arial" panose="020B0604020202020204" pitchFamily="34" charset="0"/>
              <a:buChar char="•"/>
            </a:pPr>
            <a:r>
              <a:rPr lang="en-US" sz="3600" dirty="0">
                <a:latin typeface="Arial" panose="020B0604020202020204" pitchFamily="34" charset="0"/>
                <a:cs typeface="Arial" panose="020B0604020202020204" pitchFamily="34" charset="0"/>
              </a:rPr>
              <a:t>Assess survey abundance of forage fishes with prey quality data to develop a spatial understanding of how thiaminase positive prey species are distributed in Alaska marine environments.</a:t>
            </a:r>
          </a:p>
        </p:txBody>
      </p:sp>
      <p:sp>
        <p:nvSpPr>
          <p:cNvPr id="68" name="TextBox 67">
            <a:extLst>
              <a:ext uri="{FF2B5EF4-FFF2-40B4-BE49-F238E27FC236}">
                <a16:creationId xmlns:a16="http://schemas.microsoft.com/office/drawing/2014/main" id="{108DBDF6-A90B-D641-9ACC-2BCF992E5944}"/>
              </a:ext>
            </a:extLst>
          </p:cNvPr>
          <p:cNvSpPr txBox="1"/>
          <p:nvPr/>
        </p:nvSpPr>
        <p:spPr>
          <a:xfrm>
            <a:off x="31193491" y="12393099"/>
            <a:ext cx="12023939" cy="7058183"/>
          </a:xfrm>
          <a:prstGeom prst="rect">
            <a:avLst/>
          </a:prstGeom>
          <a:noFill/>
        </p:spPr>
        <p:txBody>
          <a:bodyPr wrap="square" lIns="0" tIns="0" rIns="0" bIns="0" rtlCol="0">
            <a:noAutofit/>
          </a:bodyPr>
          <a:lstStyle/>
          <a:p>
            <a:pPr marL="819150" indent="-492125" algn="just">
              <a:spcAft>
                <a:spcPts val="9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Smelt (</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mordax</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dentex</a:t>
            </a:r>
            <a:r>
              <a:rPr lang="en-US" sz="3600" dirty="0">
                <a:latin typeface="Arial" panose="020B0604020202020204" pitchFamily="34" charset="0"/>
                <a:cs typeface="Arial" panose="020B0604020202020204" pitchFamily="34" charset="0"/>
              </a:rPr>
              <a:t>) displayed the highest thiaminase activity overall 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elsewhere.</a:t>
            </a:r>
            <a:r>
              <a:rPr lang="en-US" sz="3600" baseline="30000" dirty="0">
                <a:latin typeface="Arial" panose="020B0604020202020204" pitchFamily="34" charset="0"/>
                <a:cs typeface="Arial" panose="020B0604020202020204" pitchFamily="34" charset="0"/>
              </a:rPr>
              <a:t>4</a:t>
            </a:r>
          </a:p>
          <a:p>
            <a:pPr marL="819150" indent="-492125" algn="just">
              <a:spcAft>
                <a:spcPts val="9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Southeast Alaska had much higher thiaminase activity levels than individuals from the Bering Sea did. Notably, these populations are genetically distinct.</a:t>
            </a:r>
            <a:r>
              <a:rPr lang="en-US" sz="3600" baseline="30000" dirty="0">
                <a:latin typeface="Arial" panose="020B0604020202020204" pitchFamily="34" charset="0"/>
                <a:cs typeface="Arial" panose="020B0604020202020204" pitchFamily="34" charset="0"/>
              </a:rPr>
              <a:t>5</a:t>
            </a:r>
            <a:endParaRPr lang="en-US" sz="3600" dirty="0">
              <a:latin typeface="Arial" panose="020B0604020202020204" pitchFamily="34" charset="0"/>
              <a:cs typeface="Arial" panose="020B0604020202020204" pitchFamily="34" charset="0"/>
            </a:endParaRPr>
          </a:p>
          <a:p>
            <a:pPr marL="819150" indent="-492125" algn="just">
              <a:spcAft>
                <a:spcPts val="9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Salmon displayed thiaminase activity above a threshold level known to cause thiamine deficiency in consumers.</a:t>
            </a:r>
          </a:p>
          <a:p>
            <a:pPr marL="507986" indent="-507986" algn="just">
              <a:spcAft>
                <a:spcPts val="900"/>
              </a:spcAf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3887218"/>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Porter</a:t>
            </a:r>
            <a:r>
              <a:rPr lang="en-US" sz="6000" baseline="30000" dirty="0">
                <a:solidFill>
                  <a:schemeClr val="bg1"/>
                </a:solidFill>
                <a:latin typeface="Lato" panose="020F0502020204030203" pitchFamily="34" charset="0"/>
                <a:cs typeface="Lato" panose="020F0502020204030203" pitchFamily="34" charset="0"/>
              </a:rPr>
              <a:t>1,3</a:t>
            </a:r>
            <a:r>
              <a:rPr lang="en-US" sz="6000" dirty="0">
                <a:solidFill>
                  <a:schemeClr val="bg1"/>
                </a:solidFill>
                <a:latin typeface="Lato" panose="020F0502020204030203" pitchFamily="34" charset="0"/>
                <a:cs typeface="Lato" panose="020F0502020204030203" pitchFamily="34" charset="0"/>
              </a:rPr>
              <a:t>, Kathrine 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lnSpc>
                <a:spcPct val="80000"/>
              </a:lnSpc>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lnSpc>
                <a:spcPct val="80000"/>
              </a:lnSpc>
              <a:spcAft>
                <a:spcPts val="1400"/>
              </a:spcAft>
            </a:pPr>
            <a:r>
              <a:rPr lang="en-US" sz="3600" dirty="0">
                <a:solidFill>
                  <a:schemeClr val="bg1"/>
                </a:solidFill>
                <a:latin typeface="Lato" panose="020F0502020204030203" pitchFamily="34" charset="0"/>
                <a:cs typeface="Lato" panose="020F0502020204030203" pitchFamily="34" charset="0"/>
              </a:rPr>
              <a:t>Correspondence: </a:t>
            </a:r>
            <a:r>
              <a:rPr lang="en-US" sz="3600" dirty="0" err="1">
                <a:solidFill>
                  <a:schemeClr val="bg1"/>
                </a:solidFill>
                <a:latin typeface="Lato" panose="020F0502020204030203" pitchFamily="34" charset="0"/>
                <a:cs typeface="Lato" panose="020F0502020204030203" pitchFamily="34" charset="0"/>
              </a:rPr>
              <a:t>drew.porter@noaa.gov</a:t>
            </a:r>
            <a:endParaRPr lang="en-US" sz="3600" dirty="0">
              <a:solidFill>
                <a:schemeClr val="bg1"/>
              </a:solidFill>
              <a:latin typeface="Lato" panose="020F0502020204030203" pitchFamily="34" charset="0"/>
              <a:cs typeface="Lato" panose="020F0502020204030203"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388801" y="2324809"/>
            <a:ext cx="11833446" cy="7171353"/>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713461" y="413843"/>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110293"/>
          </a:xfrm>
          <a:prstGeom prst="rect">
            <a:avLst/>
          </a:prstGeom>
          <a:noFill/>
        </p:spPr>
        <p:txBody>
          <a:bodyPr wrap="square" lIns="0" tIns="0" rIns="0" bIns="0" rtlCol="0">
            <a:noAutofit/>
          </a:bodyPr>
          <a:lstStyle/>
          <a:p>
            <a:pPr algn="just">
              <a:lnSpc>
                <a:spcPct val="90000"/>
              </a:lnSpc>
            </a:pPr>
            <a:r>
              <a:rPr lang="en-US" sz="3200" b="1" dirty="0">
                <a:latin typeface="Arial" panose="020B0604020202020204" pitchFamily="34" charset="0"/>
                <a:cs typeface="Arial" panose="020B0604020202020204" pitchFamily="34" charset="0"/>
              </a:rPr>
              <a:t>Figure 2. </a:t>
            </a:r>
            <a:r>
              <a:rPr lang="en-US" sz="3200" dirty="0">
                <a:latin typeface="Arial" panose="020B0604020202020204" pitchFamily="34" charset="0"/>
                <a:cs typeface="Arial" panose="020B0604020202020204" pitchFamily="34" charset="0"/>
              </a:rPr>
              <a:t>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consumers.</a:t>
            </a:r>
            <a:r>
              <a:rPr lang="en-US" sz="3200" baseline="30000" dirty="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661100"/>
            <a:ext cx="16916417" cy="2971131"/>
          </a:xfrm>
          <a:prstGeom prst="rect">
            <a:avLst/>
          </a:prstGeom>
          <a:noFill/>
        </p:spPr>
        <p:txBody>
          <a:bodyPr wrap="square" lIns="0" tIns="0" rIns="0" bIns="0" rtlCol="0">
            <a:noAutofit/>
          </a:bodyPr>
          <a:lstStyle/>
          <a:p>
            <a:r>
              <a:rPr lang="en-US" sz="3200" b="1" dirty="0">
                <a:latin typeface="Arial" panose="020B0604020202020204" pitchFamily="34" charset="0"/>
                <a:cs typeface="Arial" panose="020B0604020202020204" pitchFamily="34" charset="0"/>
              </a:rPr>
              <a:t>Figure 3. </a:t>
            </a:r>
            <a:r>
              <a:rPr lang="en-US" sz="3200" dirty="0">
                <a:latin typeface="Arial" panose="020B0604020202020204" pitchFamily="34" charset="0"/>
                <a:cs typeface="Arial" panose="020B0604020202020204" pitchFamily="34" charset="0"/>
              </a:rPr>
              <a:t>Thiaminase activity measured in Rainbow Smelt 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522801"/>
            <a:ext cx="4311869" cy="2906199"/>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sp>
        <p:nvSpPr>
          <p:cNvPr id="40" name="TextBox 39">
            <a:extLst>
              <a:ext uri="{FF2B5EF4-FFF2-40B4-BE49-F238E27FC236}">
                <a16:creationId xmlns:a16="http://schemas.microsoft.com/office/drawing/2014/main" id="{108DBDF6-A90B-D641-9ACC-2BCF992E5944}"/>
              </a:ext>
            </a:extLst>
          </p:cNvPr>
          <p:cNvSpPr txBox="1"/>
          <p:nvPr/>
        </p:nvSpPr>
        <p:spPr>
          <a:xfrm>
            <a:off x="228600" y="4746568"/>
            <a:ext cx="12488761" cy="12166092"/>
          </a:xfrm>
          <a:prstGeom prst="rect">
            <a:avLst/>
          </a:prstGeom>
          <a:noFill/>
        </p:spPr>
        <p:txBody>
          <a:bodyPr wrap="square" lIns="0" tIns="0" rIns="0" bIns="0" rtlCol="0">
            <a:noAutofit/>
          </a:bodyPr>
          <a:lstStyle/>
          <a:p>
            <a:pPr marL="614363" indent="-492125" algn="just">
              <a:spcAft>
                <a:spcPts val="1800"/>
              </a:spcAft>
              <a:buFont typeface="Arial" panose="020B0604020202020204" pitchFamily="34" charset="0"/>
              <a:buChar char="•"/>
            </a:pPr>
            <a:r>
              <a:rPr lang="en-US" sz="3600" spc="-5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614363" indent="-492125" algn="just">
              <a:spcAft>
                <a:spcPts val="1800"/>
              </a:spcAft>
              <a:buFont typeface="Arial" panose="020B0604020202020204" pitchFamily="34" charset="0"/>
              <a:buChar char="•"/>
            </a:pPr>
            <a:r>
              <a:rPr lang="en-US" sz="3600" spc="-5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614363" indent="-492125" algn="just">
              <a:spcAft>
                <a:spcPts val="1800"/>
              </a:spcAft>
              <a:buFont typeface="Arial" panose="020B0604020202020204" pitchFamily="34" charset="0"/>
              <a:buChar char="•"/>
            </a:pPr>
            <a:r>
              <a:rPr lang="en-US" sz="3600" spc="-50" dirty="0">
                <a:latin typeface="Arial" panose="020B0604020202020204" pitchFamily="34" charset="0"/>
                <a:cs typeface="Arial" panose="020B0604020202020204" pitchFamily="34" charset="0"/>
              </a:rPr>
              <a:t>Thiamine deficiency complex in salmon is hypothesized to be caused by consumption of prey containing thiaminase, an enzyme that destroys thiamine.</a:t>
            </a:r>
          </a:p>
          <a:p>
            <a:pPr marL="614363" indent="-492125" algn="just">
              <a:spcAft>
                <a:spcPts val="1800"/>
              </a:spcAft>
              <a:buFont typeface="Arial" panose="020B0604020202020204" pitchFamily="34" charset="0"/>
              <a:buChar char="•"/>
            </a:pPr>
            <a:r>
              <a:rPr lang="en-US" sz="3600" spc="-50" dirty="0">
                <a:latin typeface="Arial" panose="020B0604020202020204" pitchFamily="34" charset="0"/>
                <a:cs typeface="Arial" panose="020B0604020202020204" pitchFamily="34" charset="0"/>
              </a:rPr>
              <a:t>Chinook Salmon (</a:t>
            </a:r>
            <a:r>
              <a:rPr lang="en-US" sz="3600" i="1" spc="-50" dirty="0" err="1">
                <a:latin typeface="Arial" panose="020B0604020202020204" pitchFamily="34" charset="0"/>
                <a:cs typeface="Arial" panose="020B0604020202020204" pitchFamily="34" charset="0"/>
              </a:rPr>
              <a:t>Oncorhynchus</a:t>
            </a:r>
            <a:r>
              <a:rPr lang="en-US" sz="3600" i="1" spc="-50" dirty="0">
                <a:latin typeface="Arial" panose="020B0604020202020204" pitchFamily="34" charset="0"/>
                <a:cs typeface="Arial" panose="020B0604020202020204" pitchFamily="34" charset="0"/>
              </a:rPr>
              <a:t> </a:t>
            </a:r>
            <a:r>
              <a:rPr lang="en-US" sz="3600" i="1" spc="-50" dirty="0" err="1">
                <a:latin typeface="Arial" panose="020B0604020202020204" pitchFamily="34" charset="0"/>
                <a:cs typeface="Arial" panose="020B0604020202020204" pitchFamily="34" charset="0"/>
              </a:rPr>
              <a:t>tshawytscha</a:t>
            </a:r>
            <a:r>
              <a:rPr lang="en-US" sz="3600" spc="-50" dirty="0">
                <a:latin typeface="Arial" panose="020B0604020202020204" pitchFamily="34" charset="0"/>
                <a:cs typeface="Arial" panose="020B0604020202020204" pitchFamily="34" charset="0"/>
              </a:rPr>
              <a:t>) populations in Alaska have undergone significant declines and reduced productivity in recent years.</a:t>
            </a:r>
          </a:p>
          <a:p>
            <a:pPr marL="614363" indent="-492125" algn="just">
              <a:spcAft>
                <a:spcPts val="1800"/>
              </a:spcAft>
              <a:buFont typeface="Arial" panose="020B0604020202020204" pitchFamily="34" charset="0"/>
              <a:buChar char="•"/>
            </a:pPr>
            <a:r>
              <a:rPr lang="en-US" sz="3600" spc="-50" dirty="0">
                <a:latin typeface="Arial" panose="020B0604020202020204" pitchFamily="34" charset="0"/>
                <a:cs typeface="Arial" panose="020B0604020202020204" pitchFamily="34" charset="0"/>
              </a:rPr>
              <a:t>Deficient levels of thiamine have been measured in eggs and muscle tissue of Chinook Salmon from both Southeast Alaska (unpublished) and the Yukon River.</a:t>
            </a:r>
            <a:r>
              <a:rPr lang="en-US" sz="3600" spc="-50" baseline="30000" dirty="0">
                <a:latin typeface="Arial" panose="020B0604020202020204" pitchFamily="34" charset="0"/>
                <a:cs typeface="Arial" panose="020B0604020202020204" pitchFamily="34" charset="0"/>
              </a:rPr>
              <a:t>1</a:t>
            </a:r>
            <a:endParaRPr lang="en-US" sz="3600" spc="-50" dirty="0">
              <a:latin typeface="Arial" panose="020B0604020202020204" pitchFamily="34" charset="0"/>
              <a:cs typeface="Arial" panose="020B0604020202020204" pitchFamily="34" charset="0"/>
            </a:endParaRPr>
          </a:p>
          <a:p>
            <a:pPr marL="614363" indent="-492125" algn="just">
              <a:spcAft>
                <a:spcPts val="1800"/>
              </a:spcAft>
              <a:buFont typeface="Arial" panose="020B0604020202020204" pitchFamily="34" charset="0"/>
              <a:buChar char="•"/>
            </a:pPr>
            <a:r>
              <a:rPr lang="en-US" sz="3600" spc="-50" dirty="0">
                <a:latin typeface="Arial" panose="020B0604020202020204" pitchFamily="34" charset="0"/>
                <a:cs typeface="Arial" panose="020B0604020202020204" pitchFamily="34" charset="0"/>
              </a:rPr>
              <a:t>To date, thiaminase activity has not been measured in Alaska forage fish that potentially serve as prey for Chinook Salmon.</a:t>
            </a: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a:off x="32872865" y="32249984"/>
            <a:ext cx="8605282" cy="457503"/>
          </a:xfrm>
          <a:prstGeom prst="rect">
            <a:avLst/>
          </a:prstGeom>
          <a:noFill/>
          <a:ln w="9525">
            <a:noFill/>
            <a:miter lim="800000"/>
            <a:headEnd/>
            <a:tailEnd/>
          </a:ln>
          <a:effectLst/>
        </p:spPr>
        <p:txBody>
          <a:bodyPr wrap="square" lIns="87318" tIns="43659" rIns="87318" bIns="43659">
            <a:spAutoFit/>
          </a:bodyPr>
          <a:lstStyle/>
          <a:p>
            <a:pPr algn="ctr" defTabSz="4193072"/>
            <a:r>
              <a:rPr lang="en-US" sz="1200" b="0" dirty="0">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latin typeface="+mj-lt"/>
              <a:ea typeface="Arial Unicode MS" pitchFamily="34" charset="-128"/>
              <a:cs typeface="Arial Unicode MS" pitchFamily="34" charset="-128"/>
            </a:endParaRPr>
          </a:p>
        </p:txBody>
      </p:sp>
      <p:sp>
        <p:nvSpPr>
          <p:cNvPr id="48" name="Rectangle 47"/>
          <p:cNvSpPr/>
          <p:nvPr/>
        </p:nvSpPr>
        <p:spPr>
          <a:xfrm>
            <a:off x="31330230" y="26574380"/>
            <a:ext cx="5389617" cy="584775"/>
          </a:xfrm>
          <a:prstGeom prst="rect">
            <a:avLst/>
          </a:prstGeom>
        </p:spPr>
        <p:txBody>
          <a:bodyPr wrap="none">
            <a:spAutoFit/>
          </a:bodyPr>
          <a:lstStyle/>
          <a:p>
            <a:r>
              <a:rPr lang="en-US" sz="3200" b="1" dirty="0">
                <a:solidFill>
                  <a:schemeClr val="bg2"/>
                </a:solidFill>
                <a:latin typeface="Arial Black" panose="020B0A04020102020204" pitchFamily="34" charset="0"/>
                <a:cs typeface="Arial" panose="020B0604020202020204" pitchFamily="34" charset="0"/>
              </a:rPr>
              <a:t>ACKNOWLEDGEMENTS</a:t>
            </a:r>
          </a:p>
        </p:txBody>
      </p:sp>
      <p:sp>
        <p:nvSpPr>
          <p:cNvPr id="9" name="Rectangle 8"/>
          <p:cNvSpPr/>
          <p:nvPr/>
        </p:nvSpPr>
        <p:spPr>
          <a:xfrm>
            <a:off x="31330230" y="27064026"/>
            <a:ext cx="118872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for assistance 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Piatt,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the RECA group, 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330230" y="29033320"/>
            <a:ext cx="3239990" cy="584775"/>
          </a:xfrm>
          <a:prstGeom prst="rect">
            <a:avLst/>
          </a:prstGeom>
        </p:spPr>
        <p:txBody>
          <a:bodyPr wrap="none">
            <a:spAutoFit/>
          </a:bodyPr>
          <a:lstStyle/>
          <a:p>
            <a:r>
              <a:rPr lang="en-US" sz="3200" b="1" dirty="0">
                <a:solidFill>
                  <a:schemeClr val="bg2"/>
                </a:solidFill>
                <a:latin typeface="Arial Black" panose="020B0A04020102020204" pitchFamily="34" charset="0"/>
                <a:cs typeface="Arial" panose="020B0604020202020204" pitchFamily="34" charset="0"/>
              </a:rPr>
              <a:t>REFERENCES</a:t>
            </a:r>
          </a:p>
        </p:txBody>
      </p:sp>
      <p:sp>
        <p:nvSpPr>
          <p:cNvPr id="50" name="Rectangle 49"/>
          <p:cNvSpPr/>
          <p:nvPr/>
        </p:nvSpPr>
        <p:spPr>
          <a:xfrm>
            <a:off x="31330230" y="29585715"/>
            <a:ext cx="11887200" cy="2431435"/>
          </a:xfrm>
          <a:prstGeom prst="rect">
            <a:avLst/>
          </a:prstGeom>
        </p:spPr>
        <p:txBody>
          <a:bodyPr wrap="square">
            <a:spAutoFit/>
          </a:bodyPr>
          <a:lstStyle/>
          <a:p>
            <a:pPr algn="just">
              <a:spcAft>
                <a:spcPts val="600"/>
              </a:spcAft>
            </a:pPr>
            <a:r>
              <a:rPr lang="en-US" sz="2200" spc="-100" baseline="30000" dirty="0">
                <a:latin typeface="Arial" panose="020B0604020202020204" pitchFamily="34" charset="0"/>
                <a:cs typeface="Arial" panose="020B0604020202020204" pitchFamily="34" charset="0"/>
              </a:rPr>
              <a:t>1</a:t>
            </a:r>
            <a:r>
              <a:rPr lang="en-US" sz="2200" spc="-100" dirty="0">
                <a:latin typeface="Arial" panose="020B0604020202020204" pitchFamily="34" charset="0"/>
                <a:cs typeface="Arial" panose="020B0604020202020204" pitchFamily="34" charset="0"/>
              </a:rPr>
              <a:t>Larson, S., &amp; Howard, K. (2019). Alaska Department of Fish and Game, Fishery Data Series No. 19-22, Anchorage.</a:t>
            </a:r>
          </a:p>
          <a:p>
            <a:pPr algn="just">
              <a:spcAft>
                <a:spcPts val="600"/>
              </a:spcAft>
            </a:pPr>
            <a:r>
              <a:rPr lang="en-US" sz="2200" spc="-100" baseline="30000" dirty="0">
                <a:latin typeface="Arial" panose="020B0604020202020204" pitchFamily="34" charset="0"/>
                <a:cs typeface="Arial" panose="020B0604020202020204" pitchFamily="34" charset="0"/>
              </a:rPr>
              <a:t>2</a:t>
            </a:r>
            <a:r>
              <a:rPr lang="en-US" sz="2200" spc="-100" dirty="0">
                <a:latin typeface="Arial" panose="020B0604020202020204" pitchFamily="34" charset="0"/>
                <a:cs typeface="Arial" panose="020B0604020202020204" pitchFamily="34" charset="0"/>
              </a:rPr>
              <a:t>Honeyfield, D. C., et al. (2016). North Pacific Anadromous Fish Commission, Bulletin No. 6, 21–31.</a:t>
            </a:r>
          </a:p>
          <a:p>
            <a:pPr algn="just">
              <a:spcAft>
                <a:spcPts val="600"/>
              </a:spcAft>
            </a:pPr>
            <a:r>
              <a:rPr lang="en-US" sz="2200" spc="-100" baseline="30000" dirty="0">
                <a:latin typeface="Arial" panose="020B0604020202020204" pitchFamily="34" charset="0"/>
                <a:cs typeface="Arial" panose="020B0604020202020204" pitchFamily="34" charset="0"/>
              </a:rPr>
              <a:t>3</a:t>
            </a:r>
            <a:r>
              <a:rPr lang="en-US" sz="2200" spc="-100" dirty="0">
                <a:latin typeface="Arial" panose="020B0604020202020204" pitchFamily="34" charset="0"/>
                <a:cs typeface="Arial" panose="020B0604020202020204" pitchFamily="34" charset="0"/>
              </a:rPr>
              <a:t>Kraft, C. E., et al. (2014). </a:t>
            </a:r>
            <a:r>
              <a:rPr lang="en-US" sz="2200" spc="-100" dirty="0" err="1">
                <a:latin typeface="Arial" panose="020B0604020202020204" pitchFamily="34" charset="0"/>
                <a:cs typeface="Arial" panose="020B0604020202020204" pitchFamily="34" charset="0"/>
              </a:rPr>
              <a:t>PLoS</a:t>
            </a:r>
            <a:r>
              <a:rPr lang="en-US" sz="2200" spc="-100" dirty="0">
                <a:latin typeface="Arial" panose="020B0604020202020204" pitchFamily="34" charset="0"/>
                <a:cs typeface="Arial" panose="020B0604020202020204" pitchFamily="34" charset="0"/>
              </a:rPr>
              <a:t> ONE, 9(3), e92688.</a:t>
            </a:r>
          </a:p>
          <a:p>
            <a:pPr algn="just">
              <a:spcAft>
                <a:spcPts val="600"/>
              </a:spcAft>
            </a:pPr>
            <a:r>
              <a:rPr lang="en-US" sz="2200" spc="-100" baseline="30000" dirty="0">
                <a:latin typeface="Arial" panose="020B0604020202020204" pitchFamily="34" charset="0"/>
                <a:cs typeface="Arial" panose="020B0604020202020204" pitchFamily="34" charset="0"/>
              </a:rPr>
              <a:t>4</a:t>
            </a:r>
            <a:r>
              <a:rPr lang="en-US" sz="2200" spc="-100" dirty="0">
                <a:latin typeface="Arial" panose="020B0604020202020204" pitchFamily="34" charset="0"/>
                <a:cs typeface="Arial" panose="020B0604020202020204" pitchFamily="34" charset="0"/>
              </a:rPr>
              <a:t>Tillitt, D. E., et al. (2005). Journal of Aquatic Animal Health, 17(1), 13–25. </a:t>
            </a:r>
          </a:p>
          <a:p>
            <a:pPr algn="just">
              <a:spcAft>
                <a:spcPts val="600"/>
              </a:spcAft>
            </a:pPr>
            <a:r>
              <a:rPr lang="en-US" sz="2200" spc="-100" baseline="30000" dirty="0">
                <a:latin typeface="Arial" panose="020B0604020202020204" pitchFamily="34" charset="0"/>
                <a:cs typeface="Arial" panose="020B0604020202020204" pitchFamily="34" charset="0"/>
              </a:rPr>
              <a:t>5</a:t>
            </a:r>
            <a:r>
              <a:rPr lang="en-US" sz="2200" spc="-100" dirty="0">
                <a:latin typeface="Arial" panose="020B0604020202020204" pitchFamily="34" charset="0"/>
                <a:cs typeface="Arial" panose="020B0604020202020204" pitchFamily="34" charset="0"/>
              </a:rPr>
              <a:t>Dodson, J. J., et al. (2007). Molecular Ecology, 16(23), 5030–5043. </a:t>
            </a:r>
            <a:endParaRPr lang="en-US" sz="2800" spc="-1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803097" y="31322385"/>
            <a:ext cx="11312703" cy="1744978"/>
          </a:xfrm>
          <a:prstGeom prst="rect">
            <a:avLst/>
          </a:prstGeom>
          <a:noFill/>
        </p:spPr>
        <p:txBody>
          <a:bodyPr wrap="square" lIns="0" tIns="0" rIns="0" bIns="0" rtlCol="0">
            <a:noAutofit/>
          </a:bodyPr>
          <a:lstStyle/>
          <a:p>
            <a:pPr algn="just">
              <a:lnSpc>
                <a:spcPct val="90000"/>
              </a:lnSpc>
            </a:pPr>
            <a:r>
              <a:rPr lang="en-US" sz="3200" b="1" dirty="0">
                <a:latin typeface="Arial" panose="020B0604020202020204" pitchFamily="34" charset="0"/>
                <a:cs typeface="Arial" panose="020B0604020202020204" pitchFamily="34" charset="0"/>
              </a:rPr>
              <a:t>Figure 1. </a:t>
            </a:r>
            <a:r>
              <a:rPr lang="en-US" sz="3200" dirty="0">
                <a:latin typeface="Arial" panose="020B0604020202020204" pitchFamily="34" charset="0"/>
                <a:cs typeface="Arial" panose="020B0604020202020204" pitchFamily="34" charset="0"/>
              </a:rPr>
              <a:t>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1095167" y="9561950"/>
            <a:ext cx="12023939" cy="2301310"/>
          </a:xfrm>
          <a:prstGeom prst="rect">
            <a:avLst/>
          </a:prstGeom>
          <a:noFill/>
        </p:spPr>
        <p:txBody>
          <a:bodyPr wrap="square" lIns="0" tIns="0" rIns="0" bIns="0" rtlCol="0">
            <a:noAutofit/>
          </a:bodyPr>
          <a:lstStyle/>
          <a:p>
            <a:pPr marL="858838" indent="-490538"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spectrophotometric 4-nitrothiophenol assay.</a:t>
            </a:r>
            <a:r>
              <a:rPr lang="en-US" sz="3600" baseline="30000" dirty="0">
                <a:latin typeface="Arial" panose="020B0604020202020204" pitchFamily="34" charset="0"/>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56" name="Rectangle 55"/>
          <p:cNvSpPr/>
          <p:nvPr/>
        </p:nvSpPr>
        <p:spPr>
          <a:xfrm>
            <a:off x="31233013" y="900456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69" name="Rectangle 68"/>
          <p:cNvSpPr/>
          <p:nvPr/>
        </p:nvSpPr>
        <p:spPr>
          <a:xfrm>
            <a:off x="31205538" y="1184445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grpSp>
        <p:nvGrpSpPr>
          <p:cNvPr id="12" name="Group 11">
            <a:extLst>
              <a:ext uri="{FF2B5EF4-FFF2-40B4-BE49-F238E27FC236}">
                <a16:creationId xmlns:a16="http://schemas.microsoft.com/office/drawing/2014/main" id="{EBB6582F-537D-BA31-74CB-BACEAD149D13}"/>
              </a:ext>
            </a:extLst>
          </p:cNvPr>
          <p:cNvGrpSpPr/>
          <p:nvPr/>
        </p:nvGrpSpPr>
        <p:grpSpPr>
          <a:xfrm>
            <a:off x="5504834" y="14483766"/>
            <a:ext cx="7117605" cy="4748778"/>
            <a:chOff x="5684003" y="14340331"/>
            <a:chExt cx="7117605" cy="4748778"/>
          </a:xfrm>
        </p:grpSpPr>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340331"/>
              <a:ext cx="7117605" cy="4748778"/>
            </a:xfrm>
            <a:prstGeom prst="rect">
              <a:avLst/>
            </a:prstGeom>
          </p:spPr>
        </p:pic>
        <p:sp>
          <p:nvSpPr>
            <p:cNvPr id="59" name="TextBox 58"/>
            <p:cNvSpPr txBox="1"/>
            <p:nvPr/>
          </p:nvSpPr>
          <p:spPr>
            <a:xfrm>
              <a:off x="7783402" y="17856162"/>
              <a:ext cx="2406164" cy="461665"/>
            </a:xfrm>
            <a:prstGeom prst="rect">
              <a:avLst/>
            </a:prstGeom>
            <a:noFill/>
          </p:spPr>
          <p:txBody>
            <a:bodyPr wrap="square" rtlCol="0">
              <a:spAutoFit/>
            </a:bodyPr>
            <a:lstStyle/>
            <a:p>
              <a:r>
                <a:rPr lang="en-US" sz="2400" dirty="0"/>
                <a:t>Chinook Salmon</a:t>
              </a:r>
            </a:p>
          </p:txBody>
        </p:sp>
      </p:grpSp>
      <p:sp>
        <p:nvSpPr>
          <p:cNvPr id="58" name="Rectangle 57"/>
          <p:cNvSpPr/>
          <p:nvPr/>
        </p:nvSpPr>
        <p:spPr>
          <a:xfrm>
            <a:off x="31205538" y="19303288"/>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7" cstate="hqprint">
            <a:extLst>
              <a:ext uri="{28A0092B-C50C-407E-A947-70E740481C1C}">
                <a14:useLocalDpi xmlns:a14="http://schemas.microsoft.com/office/drawing/2010/main" val="0"/>
              </a:ext>
            </a:extLst>
          </a:blip>
          <a:srcRect l="3250" t="312" r="3228" b="6166"/>
          <a:stretch/>
        </p:blipFill>
        <p:spPr>
          <a:xfrm>
            <a:off x="37376100" y="3964638"/>
            <a:ext cx="4910286" cy="4910286"/>
          </a:xfrm>
          <a:prstGeom prst="ellipse">
            <a:avLst/>
          </a:prstGeom>
          <a:ln w="254000">
            <a:solidFill>
              <a:schemeClr val="tx2"/>
            </a:solidFill>
          </a:ln>
        </p:spPr>
      </p:pic>
      <p:grpSp>
        <p:nvGrpSpPr>
          <p:cNvPr id="11" name="Group 10">
            <a:extLst>
              <a:ext uri="{FF2B5EF4-FFF2-40B4-BE49-F238E27FC236}">
                <a16:creationId xmlns:a16="http://schemas.microsoft.com/office/drawing/2014/main" id="{3AA8858A-8C56-384B-2B96-866EA6009623}"/>
              </a:ext>
            </a:extLst>
          </p:cNvPr>
          <p:cNvGrpSpPr/>
          <p:nvPr/>
        </p:nvGrpSpPr>
        <p:grpSpPr>
          <a:xfrm>
            <a:off x="1039732" y="15838911"/>
            <a:ext cx="4560024" cy="2599359"/>
            <a:chOff x="317524" y="15718468"/>
            <a:chExt cx="4560024" cy="2599359"/>
          </a:xfrm>
        </p:grpSpPr>
        <p:sp>
          <p:nvSpPr>
            <p:cNvPr id="52" name="TextBox 51"/>
            <p:cNvSpPr txBox="1"/>
            <p:nvPr/>
          </p:nvSpPr>
          <p:spPr>
            <a:xfrm>
              <a:off x="1580012" y="17856162"/>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720077">
              <a:off x="317524" y="15718468"/>
              <a:ext cx="4133546" cy="2401267"/>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63"/>
          <p:cNvPicPr preferRelativeResize="0">
            <a:picLocks noChangeAspect="1"/>
          </p:cNvPicPr>
          <p:nvPr/>
        </p:nvPicPr>
        <p:blipFill rotWithShape="1">
          <a:blip r:embed="rId9" cstate="hqprint">
            <a:extLst>
              <a:ext uri="{28A0092B-C50C-407E-A947-70E740481C1C}">
                <a14:useLocalDpi xmlns:a14="http://schemas.microsoft.com/office/drawing/2010/main" val="0"/>
              </a:ext>
            </a:extLst>
          </a:blip>
          <a:srcRect l="14546" t="7576" r="21818" b="7576"/>
          <a:stretch/>
        </p:blipFill>
        <p:spPr>
          <a:xfrm rot="5400000">
            <a:off x="32310324" y="2964490"/>
            <a:ext cx="5303485" cy="5303485"/>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0">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87383" y="22471380"/>
            <a:ext cx="16916434" cy="9144019"/>
          </a:xfrm>
          <a:prstGeom prst="rect">
            <a:avLst/>
          </a:prstGeom>
          <a:ln w="38100">
            <a:solidFill>
              <a:schemeClr val="tx2"/>
            </a:solidFill>
          </a:ln>
        </p:spPr>
      </p:pic>
    </p:spTree>
    <p:extLst>
      <p:ext uri="{BB962C8B-B14F-4D97-AF65-F5344CB8AC3E}">
        <p14:creationId xmlns:p14="http://schemas.microsoft.com/office/powerpoint/2010/main" val="2625254794"/>
      </p:ext>
    </p:extLst>
  </p:cSld>
  <p:clrMapOvr>
    <a:masterClrMapping/>
  </p:clrMapOvr>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10117</TotalTime>
  <Words>899</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Arial Narrow</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Paul.Irvin</cp:lastModifiedBy>
  <cp:revision>197</cp:revision>
  <dcterms:created xsi:type="dcterms:W3CDTF">2018-09-16T19:13:41Z</dcterms:created>
  <dcterms:modified xsi:type="dcterms:W3CDTF">2023-01-19T19:17:47Z</dcterms:modified>
</cp:coreProperties>
</file>